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9" r:id="rId3"/>
    <p:sldId id="260" r:id="rId4"/>
    <p:sldId id="262" r:id="rId5"/>
    <p:sldId id="261" r:id="rId6"/>
    <p:sldId id="263" r:id="rId7"/>
    <p:sldId id="264" r:id="rId8"/>
    <p:sldId id="265" r:id="rId9"/>
    <p:sldId id="266" r:id="rId10"/>
    <p:sldId id="295" r:id="rId11"/>
    <p:sldId id="267" r:id="rId12"/>
    <p:sldId id="268" r:id="rId13"/>
    <p:sldId id="272" r:id="rId14"/>
    <p:sldId id="308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307" r:id="rId24"/>
    <p:sldId id="306" r:id="rId25"/>
    <p:sldId id="294" r:id="rId26"/>
    <p:sldId id="292" r:id="rId27"/>
    <p:sldId id="289" r:id="rId28"/>
    <p:sldId id="281" r:id="rId29"/>
    <p:sldId id="293" r:id="rId30"/>
    <p:sldId id="283" r:id="rId31"/>
    <p:sldId id="284" r:id="rId32"/>
    <p:sldId id="287" r:id="rId33"/>
    <p:sldId id="288" r:id="rId34"/>
    <p:sldId id="297" r:id="rId35"/>
    <p:sldId id="296" r:id="rId36"/>
    <p:sldId id="301" r:id="rId37"/>
    <p:sldId id="298" r:id="rId38"/>
    <p:sldId id="302" r:id="rId39"/>
    <p:sldId id="299" r:id="rId40"/>
    <p:sldId id="303" r:id="rId41"/>
    <p:sldId id="304" r:id="rId42"/>
    <p:sldId id="300" r:id="rId43"/>
    <p:sldId id="305" r:id="rId44"/>
    <p:sldId id="309" r:id="rId45"/>
    <p:sldId id="310" r:id="rId46"/>
    <p:sldId id="313" r:id="rId47"/>
    <p:sldId id="311" r:id="rId48"/>
    <p:sldId id="312" r:id="rId49"/>
    <p:sldId id="315" r:id="rId50"/>
    <p:sldId id="290" r:id="rId51"/>
    <p:sldId id="258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87E6"/>
    <a:srgbClr val="F89728"/>
    <a:srgbClr val="EDAC22"/>
    <a:srgbClr val="67ACFD"/>
    <a:srgbClr val="458FE6"/>
    <a:srgbClr val="67A2E7"/>
    <a:srgbClr val="90BF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3" autoAdjust="0"/>
    <p:restoredTop sz="79536" autoAdjust="0"/>
  </p:normalViewPr>
  <p:slideViewPr>
    <p:cSldViewPr snapToGrid="0" snapToObjects="1">
      <p:cViewPr varScale="1">
        <p:scale>
          <a:sx n="97" d="100"/>
          <a:sy n="97" d="100"/>
        </p:scale>
        <p:origin x="-36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DE2E7-93C8-4E7D-9370-5AFBB21501DE}" type="datetimeFigureOut">
              <a:rPr lang="en-US" smtClean="0"/>
              <a:pPr/>
              <a:t>10/15/15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5E826-30C2-4207-9ADD-A04E337402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1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1password anywhere, a web interface through </a:t>
            </a:r>
            <a:r>
              <a:rPr lang="en-US" dirty="0" err="1" smtClean="0"/>
              <a:t>Dropbox</a:t>
            </a:r>
            <a:r>
              <a:rPr lang="en-US" baseline="0" dirty="0" smtClean="0"/>
              <a:t> is supported on Linux, but it’s hardly the feature rich platform available elsewhere.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Lastpass</a:t>
            </a:r>
            <a:r>
              <a:rPr lang="en-US" baseline="0" dirty="0" smtClean="0"/>
              <a:t> and Password Box are browser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5E826-30C2-4207-9ADD-A04E337402D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50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because </a:t>
            </a:r>
            <a:r>
              <a:rPr lang="en-US" dirty="0" err="1" smtClean="0"/>
              <a:t>Keepass</a:t>
            </a:r>
            <a:r>
              <a:rPr lang="en-US" dirty="0" smtClean="0"/>
              <a:t>’ ports to mobile are unofficial and/or contributed</a:t>
            </a:r>
            <a:r>
              <a:rPr lang="en-US" baseline="0" dirty="0" smtClean="0"/>
              <a:t> by the community, doesn’t mean they’re not good.  Crowd contributions is how open source exists.  </a:t>
            </a:r>
            <a:r>
              <a:rPr lang="en-US" baseline="0" dirty="0" err="1" smtClean="0"/>
              <a:t>Keepass</a:t>
            </a:r>
            <a:r>
              <a:rPr lang="en-US" baseline="0" dirty="0" smtClean="0"/>
              <a:t> ports include blackberry and even palm OS.  </a:t>
            </a:r>
            <a:r>
              <a:rPr lang="en-US" baseline="0" dirty="0" err="1" smtClean="0"/>
              <a:t>Lastpass</a:t>
            </a:r>
            <a:r>
              <a:rPr lang="en-US" baseline="0" dirty="0" smtClean="0"/>
              <a:t> has some limited or paid versions for HP </a:t>
            </a:r>
            <a:r>
              <a:rPr lang="en-US" baseline="0" dirty="0" err="1" smtClean="0"/>
              <a:t>webOS</a:t>
            </a:r>
            <a:r>
              <a:rPr lang="en-US" baseline="0" dirty="0" smtClean="0"/>
              <a:t> (palm OS), blackberry.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Keeper has several tablet apps as well – surface, kindle fire, nook.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5E826-30C2-4207-9ADD-A04E337402D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044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This is the last slide and must be included</a:t>
            </a:r>
            <a:r>
              <a:rPr lang="en-US" sz="1400" baseline="0" dirty="0" smtClean="0">
                <a:solidFill>
                  <a:srgbClr val="FF0000"/>
                </a:solidFill>
              </a:rPr>
              <a:t> in the slide deck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5E826-30C2-4207-9ADD-A04E337402D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21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1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3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6929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9897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9897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79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1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31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emf"/><Relationship Id="rId8" Type="http://schemas.openxmlformats.org/officeDocument/2006/relationships/image" Target="../media/image2.png"/><Relationship Id="rId9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1785"/>
            <a:ext cx="8229600" cy="104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Headline #1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7" descr="GHC Horizontal.pdf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0" y="6206440"/>
            <a:ext cx="2741146" cy="603052"/>
          </a:xfrm>
          <a:prstGeom prst="rect">
            <a:avLst/>
          </a:prstGeom>
        </p:spPr>
      </p:pic>
      <p:pic>
        <p:nvPicPr>
          <p:cNvPr id="9" name="Picture 8" descr="ACM.pdf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372301" y="6239492"/>
            <a:ext cx="1460920" cy="510217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6133869"/>
            <a:ext cx="91440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BI logo - main version (sig 2).pd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69" y="6243796"/>
            <a:ext cx="1055527" cy="51997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019713" y="6224716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Arial"/>
              </a:rPr>
              <a:t>2015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548638" y="6281152"/>
            <a:ext cx="0" cy="46558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5543786" y="6284128"/>
            <a:ext cx="0" cy="46558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945040" y="1063317"/>
            <a:ext cx="7250228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670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262626"/>
          </a:solidFill>
          <a:latin typeface="Tahoma" pitchFamily="34" charset="0"/>
          <a:ea typeface="Tahoma" pitchFamily="34" charset="0"/>
          <a:cs typeface="Tahoma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90BF44"/>
        </a:buClr>
        <a:buSzPct val="105000"/>
        <a:buFont typeface="Wingdings" charset="2"/>
        <a:buChar char="§"/>
        <a:defRPr sz="3200" kern="1200">
          <a:solidFill>
            <a:schemeClr val="tx1"/>
          </a:solidFill>
          <a:latin typeface="Calibri" pitchFamily="34" charset="0"/>
          <a:ea typeface="+mn-ea"/>
          <a:cs typeface="Arial"/>
        </a:defRPr>
      </a:lvl1pPr>
      <a:lvl2pPr marL="914400" indent="-457200" algn="l" defTabSz="457200" rtl="0" eaLnBrk="1" latinLnBrk="0" hangingPunct="1">
        <a:spcBef>
          <a:spcPct val="20000"/>
        </a:spcBef>
        <a:buClr>
          <a:srgbClr val="90BF44"/>
        </a:buClr>
        <a:buFont typeface="Lucida Grande"/>
        <a:buChar char="−"/>
        <a:defRPr sz="2800" kern="1200">
          <a:solidFill>
            <a:schemeClr val="tx1"/>
          </a:solidFill>
          <a:latin typeface="Calibri" pitchFamily="34" charset="0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90BF44"/>
        </a:buClr>
        <a:buFont typeface="Arial"/>
        <a:buChar char="•"/>
        <a:defRPr sz="2400" kern="1200">
          <a:solidFill>
            <a:schemeClr val="tx1"/>
          </a:solidFill>
          <a:latin typeface="Calibri" pitchFamily="34" charset="0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90BF44"/>
        </a:buClr>
        <a:buSzPct val="110000"/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90BF44"/>
        </a:buClr>
        <a:buSzPct val="80000"/>
        <a:buFont typeface="Courier New"/>
        <a:buChar char="o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3.jpe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jp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jp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17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13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jkam@utexas.edu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ddut.ch/ghc15" TargetMode="External"/><Relationship Id="rId4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" y="-11758"/>
            <a:ext cx="9144000" cy="15389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853764" y="2130426"/>
            <a:ext cx="5604435" cy="14700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Everything You Need to Know About Password Managers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2853763" y="3886200"/>
            <a:ext cx="5604435" cy="1752600"/>
          </a:xfrm>
        </p:spPr>
        <p:txBody>
          <a:bodyPr/>
          <a:lstStyle/>
          <a:p>
            <a:r>
              <a:rPr lang="en-US" dirty="0" smtClean="0"/>
              <a:t>Jennie </a:t>
            </a:r>
            <a:r>
              <a:rPr lang="en-US" dirty="0" err="1" smtClean="0"/>
              <a:t>Kam</a:t>
            </a:r>
            <a:endParaRPr lang="en-US" dirty="0" smtClean="0"/>
          </a:p>
          <a:p>
            <a:r>
              <a:rPr lang="en-US" dirty="0" smtClean="0"/>
              <a:t>October 15, 2015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961529"/>
            <a:ext cx="9144000" cy="8964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twitter-bird-blue-on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58" y="203202"/>
            <a:ext cx="378382" cy="5045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16295" y="280038"/>
            <a:ext cx="806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#GHC15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20" name="Picture 19" descr="AC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35" y="6357505"/>
            <a:ext cx="1130038" cy="37494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224243" y="0"/>
            <a:ext cx="0" cy="6858000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Vertical GH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0" y="123822"/>
            <a:ext cx="1988355" cy="1634407"/>
          </a:xfrm>
          <a:prstGeom prst="rect">
            <a:avLst/>
          </a:prstGeom>
        </p:spPr>
      </p:pic>
      <p:pic>
        <p:nvPicPr>
          <p:cNvPr id="23" name="Picture 22" descr="ABI logo - main version (sig 2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8" y="6357505"/>
            <a:ext cx="814831" cy="40140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1" y="5691719"/>
            <a:ext cx="2224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95959"/>
                </a:solidFill>
                <a:latin typeface="Arial"/>
                <a:cs typeface="Arial"/>
              </a:rPr>
              <a:t>2015</a:t>
            </a:r>
            <a:endParaRPr lang="en-US" sz="2800" dirty="0">
              <a:solidFill>
                <a:srgbClr val="595959"/>
              </a:solidFill>
              <a:latin typeface="Arial"/>
              <a:cs typeface="Arial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0" y="6254629"/>
            <a:ext cx="2224243" cy="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2628" y="2054322"/>
            <a:ext cx="2241387" cy="344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1161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</a:p>
          <a:p>
            <a:pPr lvl="1"/>
            <a:r>
              <a:rPr lang="en-US" dirty="0" smtClean="0"/>
              <a:t>Security Researcher for Cisco</a:t>
            </a:r>
          </a:p>
          <a:p>
            <a:pPr lvl="1"/>
            <a:r>
              <a:rPr lang="en-US" dirty="0" smtClean="0"/>
              <a:t>Slightly paranoid</a:t>
            </a:r>
          </a:p>
          <a:p>
            <a:pPr lvl="1"/>
            <a:r>
              <a:rPr lang="en-US" dirty="0" smtClean="0"/>
              <a:t>A new puppy owner</a:t>
            </a:r>
          </a:p>
          <a:p>
            <a:pPr lvl="1"/>
            <a:r>
              <a:rPr lang="en-US" dirty="0" smtClean="0"/>
              <a:t>Human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29" y="1297719"/>
            <a:ext cx="1223742" cy="476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84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I done?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a lot of whitepapers, news articles</a:t>
            </a:r>
          </a:p>
          <a:p>
            <a:r>
              <a:rPr lang="en-US" dirty="0" smtClean="0"/>
              <a:t>Fiddled with a bunch of password managers</a:t>
            </a:r>
          </a:p>
          <a:p>
            <a:pPr lvl="1"/>
            <a:r>
              <a:rPr lang="en-US" dirty="0" smtClean="0"/>
              <a:t>OSX 10.10-10.11</a:t>
            </a:r>
            <a:r>
              <a:rPr lang="en-US" dirty="0"/>
              <a:t> </a:t>
            </a:r>
            <a:r>
              <a:rPr lang="en-US" dirty="0" smtClean="0"/>
              <a:t>(Yosemite, El Capitan)</a:t>
            </a:r>
          </a:p>
          <a:p>
            <a:pPr lvl="1"/>
            <a:r>
              <a:rPr lang="en-US" dirty="0" smtClean="0"/>
              <a:t>Windows 8 (Ugh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Ubuntu 12.X (Precise Pangolin)</a:t>
            </a:r>
          </a:p>
          <a:p>
            <a:pPr lvl="1"/>
            <a:r>
              <a:rPr lang="en-US" dirty="0" smtClean="0"/>
              <a:t>Android 4.2 (Jelly Bean)</a:t>
            </a:r>
          </a:p>
        </p:txBody>
      </p:sp>
    </p:spTree>
    <p:extLst>
      <p:ext uri="{BB962C8B-B14F-4D97-AF65-F5344CB8AC3E}">
        <p14:creationId xmlns:p14="http://schemas.microsoft.com/office/powerpoint/2010/main" val="857800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paranoid people like to have long, complex, unique passwords for each login</a:t>
            </a:r>
          </a:p>
          <a:p>
            <a:r>
              <a:rPr lang="en-US" dirty="0" smtClean="0"/>
              <a:t>And, because PC Magazine’s table is not helpful to 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363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5-10-13 at 11.47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37" y="273718"/>
            <a:ext cx="7981601" cy="557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55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5-10-13 at 11.47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37" y="273718"/>
            <a:ext cx="7981601" cy="55735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0391753">
            <a:off x="1342829" y="2475810"/>
            <a:ext cx="6770918" cy="201593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500" b="1" dirty="0" smtClean="0">
                <a:ln w="57150" cmpd="sng">
                  <a:solidFill>
                    <a:srgbClr val="0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en-US" sz="12500" b="1" cap="none" spc="0" dirty="0">
              <a:ln w="57150" cmpd="sng">
                <a:solidFill>
                  <a:srgbClr val="000000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1216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did I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PC Magazine’s #1 pick</a:t>
            </a:r>
          </a:p>
          <a:p>
            <a:r>
              <a:rPr lang="en-US" dirty="0" smtClean="0"/>
              <a:t>6</a:t>
            </a:r>
            <a:r>
              <a:rPr lang="en-US" baseline="30000" dirty="0" smtClean="0"/>
              <a:t>th</a:t>
            </a:r>
            <a:r>
              <a:rPr lang="en-US" dirty="0" smtClean="0"/>
              <a:t> hit when </a:t>
            </a:r>
            <a:r>
              <a:rPr lang="en-US" dirty="0" err="1" smtClean="0"/>
              <a:t>Googling</a:t>
            </a:r>
            <a:r>
              <a:rPr lang="en-US" dirty="0" smtClean="0"/>
              <a:t> for “password manager”</a:t>
            </a:r>
            <a:endParaRPr lang="en-US" dirty="0"/>
          </a:p>
        </p:txBody>
      </p:sp>
      <p:pic>
        <p:nvPicPr>
          <p:cNvPr id="4" name="Picture 3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78" y="3186076"/>
            <a:ext cx="7011512" cy="21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27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did I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Informal survey of my co-workers (</a:t>
            </a:r>
            <a:r>
              <a:rPr lang="en-US" dirty="0" err="1" smtClean="0"/>
              <a:t>ISomC</a:t>
            </a:r>
            <a:r>
              <a:rPr lang="en-US" dirty="0" smtClean="0"/>
              <a:t>) shows they like this one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hit when </a:t>
            </a:r>
            <a:r>
              <a:rPr lang="en-US" dirty="0" err="1" smtClean="0"/>
              <a:t>Googling</a:t>
            </a:r>
            <a:r>
              <a:rPr lang="en-US" dirty="0" smtClean="0"/>
              <a:t> for “password manager”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78" y="3546049"/>
            <a:ext cx="7011512" cy="175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92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did I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ISomC</a:t>
            </a:r>
            <a:r>
              <a:rPr lang="en-US" dirty="0" smtClean="0"/>
              <a:t> revealed </a:t>
            </a:r>
            <a:r>
              <a:rPr lang="en-US" dirty="0" err="1" smtClean="0"/>
              <a:t>Keepass</a:t>
            </a:r>
            <a:r>
              <a:rPr lang="en-US" dirty="0" smtClean="0"/>
              <a:t> is a popular open-source choice</a:t>
            </a:r>
          </a:p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hit when </a:t>
            </a:r>
            <a:r>
              <a:rPr lang="en-US" dirty="0" err="1" smtClean="0"/>
              <a:t>Googling</a:t>
            </a:r>
            <a:r>
              <a:rPr lang="en-US" dirty="0" smtClean="0"/>
              <a:t> for “password manager”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57" y="3437903"/>
            <a:ext cx="2144354" cy="21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92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did I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ISomC</a:t>
            </a:r>
            <a:r>
              <a:rPr lang="en-US" dirty="0" smtClean="0"/>
              <a:t> reveals they like this too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13" y="2780963"/>
            <a:ext cx="6257842" cy="21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92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did I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Installed by default on some AT&amp;T phones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78" y="2751966"/>
            <a:ext cx="7011512" cy="200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92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0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did I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Purchased by Intel</a:t>
            </a:r>
          </a:p>
          <a:p>
            <a:r>
              <a:rPr lang="en-US" dirty="0" smtClean="0"/>
              <a:t>Legacy Locker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78" y="2852251"/>
            <a:ext cx="7011512" cy="140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92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Footnote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Roboform</a:t>
            </a:r>
            <a:r>
              <a:rPr lang="en-US" dirty="0" smtClean="0"/>
              <a:t> came up a lot during </a:t>
            </a:r>
            <a:br>
              <a:rPr lang="en-US" dirty="0" smtClean="0"/>
            </a:br>
            <a:r>
              <a:rPr lang="en-US" dirty="0" smtClean="0"/>
              <a:t>research, but I did not get to it.</a:t>
            </a:r>
          </a:p>
          <a:p>
            <a:r>
              <a:rPr lang="en-US" dirty="0" smtClean="0"/>
              <a:t>Pick one that works for YOU.</a:t>
            </a:r>
          </a:p>
          <a:p>
            <a:pPr lvl="1"/>
            <a:r>
              <a:rPr lang="en-US" dirty="0" smtClean="0"/>
              <a:t>Spoiler: cost, extra features usually distinguish</a:t>
            </a:r>
          </a:p>
          <a:p>
            <a:r>
              <a:rPr lang="en-US" dirty="0"/>
              <a:t>There are so many more out </a:t>
            </a:r>
            <a:r>
              <a:rPr lang="en-US" dirty="0" smtClean="0"/>
              <a:t>there, but popular ones are more likely to be updated and/or supported in the future.</a:t>
            </a:r>
          </a:p>
          <a:p>
            <a:endParaRPr lang="en-US" dirty="0" smtClean="0"/>
          </a:p>
        </p:txBody>
      </p:sp>
      <p:pic>
        <p:nvPicPr>
          <p:cNvPr id="6" name="Picture 5" descr="feet-outline-clip-art-ncBBjrRc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343" y="251821"/>
            <a:ext cx="2315032" cy="29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60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Basics: Desktop Platforms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7894234"/>
              </p:ext>
            </p:extLst>
          </p:nvPr>
        </p:nvGraphicFramePr>
        <p:xfrm>
          <a:off x="457200" y="1600200"/>
          <a:ext cx="8229600" cy="4332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OSX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Windows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Linux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800" dirty="0" smtClean="0"/>
                        <a:t>IE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Safari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Chrome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Firefox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Opera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OSX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Windows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Linux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OSX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Windows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>
                          <a:solidFill>
                            <a:srgbClr val="FFFFFF"/>
                          </a:solidFill>
                        </a:rPr>
                        <a:t>Linux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endParaRPr lang="en-US" sz="2200" dirty="0" smtClean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OSX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Windows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>
                          <a:solidFill>
                            <a:srgbClr val="000000"/>
                          </a:solidFill>
                        </a:rPr>
                        <a:t>Linux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800" dirty="0" smtClean="0"/>
                        <a:t>IE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Safari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Chrome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Firefox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Opera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35" y="5483940"/>
            <a:ext cx="1998097" cy="4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81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Basics: Mobile Platforms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955809"/>
              </p:ext>
            </p:extLst>
          </p:nvPr>
        </p:nvGraphicFramePr>
        <p:xfrm>
          <a:off x="457200" y="1600200"/>
          <a:ext cx="8229600" cy="4271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err="1" smtClean="0"/>
                        <a:t>iOS</a:t>
                      </a:r>
                      <a:endParaRPr lang="en-US" sz="2200" dirty="0" smtClean="0"/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Android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>
                          <a:solidFill>
                            <a:srgbClr val="FFFFFF"/>
                          </a:solidFill>
                        </a:rPr>
                        <a:t>Windows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err="1" smtClean="0"/>
                        <a:t>iOS</a:t>
                      </a:r>
                      <a:endParaRPr lang="en-US" sz="2200" dirty="0" smtClean="0"/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Android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Windows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+++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endParaRPr lang="en-US" sz="1600" i="1" dirty="0" smtClean="0"/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600" i="1" dirty="0" err="1" smtClean="0"/>
                        <a:t>iOS</a:t>
                      </a:r>
                      <a:endParaRPr lang="en-US" sz="1600" i="1" dirty="0" smtClean="0"/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600" i="1" dirty="0" smtClean="0"/>
                        <a:t>Android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600" i="1" dirty="0" smtClean="0"/>
                        <a:t>Windows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600" i="1" dirty="0" smtClean="0"/>
                        <a:t>++ (contributed)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err="1" smtClean="0"/>
                        <a:t>iOS</a:t>
                      </a:r>
                      <a:endParaRPr lang="en-US" sz="2200" dirty="0" smtClean="0"/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Android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>
                          <a:solidFill>
                            <a:srgbClr val="FFFFFF"/>
                          </a:solidFill>
                        </a:rPr>
                        <a:t>Windows</a:t>
                      </a:r>
                    </a:p>
                    <a:p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err="1" smtClean="0"/>
                        <a:t>iOS</a:t>
                      </a:r>
                      <a:endParaRPr lang="en-US" sz="2200" dirty="0" smtClean="0"/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Android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Windows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+++</a:t>
                      </a:r>
                    </a:p>
                    <a:p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err="1" smtClean="0"/>
                        <a:t>iOS</a:t>
                      </a:r>
                      <a:endParaRPr lang="en-US" sz="2200" dirty="0" smtClean="0"/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Android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>
                          <a:solidFill>
                            <a:srgbClr val="FFFFFF"/>
                          </a:solidFill>
                        </a:rPr>
                        <a:t>Windows</a:t>
                      </a:r>
                    </a:p>
                    <a:p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35" y="5483940"/>
            <a:ext cx="1998097" cy="4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8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Basics: Encryption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9187671"/>
              </p:ext>
            </p:extLst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the strongest encryption in the industry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accepted by the US Government for protecting top secret data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is approved by the National Security Agency (NSA) for top secret information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military</a:t>
                      </a:r>
                      <a:r>
                        <a:rPr lang="en-US" baseline="0" dirty="0" smtClean="0"/>
                        <a:t> grade encryption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is sufficiently secure to encrypt classified data up to TOP SECRET classification for the U.S. Government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the strongest encryption</a:t>
                      </a:r>
                      <a:r>
                        <a:rPr lang="en-US" baseline="0" dirty="0" smtClean="0"/>
                        <a:t> available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35" y="5483940"/>
            <a:ext cx="1998097" cy="4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24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Basics: Encryption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563400"/>
              </p:ext>
            </p:extLst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AES-256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s-IS" sz="32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AES-256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AES-256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AES-256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AES-256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AES-256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35" y="5483940"/>
            <a:ext cx="1998097" cy="4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73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Basics: Password Hashing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7562195"/>
              </p:ext>
            </p:extLst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pPr algn="ctr"/>
                      <a:endParaRPr lang="en-US" sz="2200" dirty="0" smtClean="0"/>
                    </a:p>
                    <a:p>
                      <a:pPr algn="ctr"/>
                      <a:r>
                        <a:rPr lang="en-US" sz="2200" dirty="0" smtClean="0"/>
                        <a:t>PBKDF2-</a:t>
                      </a:r>
                    </a:p>
                    <a:p>
                      <a:pPr algn="ctr"/>
                      <a:r>
                        <a:rPr lang="en-US" sz="2200" dirty="0" smtClean="0"/>
                        <a:t>HMAC-SHA1</a:t>
                      </a:r>
                    </a:p>
                    <a:p>
                      <a:pPr algn="ctr"/>
                      <a:r>
                        <a:rPr lang="en-US" sz="2200" dirty="0" smtClean="0"/>
                        <a:t>10,000 iterations</a:t>
                      </a: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200" b="0" i="0" u="none" strike="noStrike" kern="1200" baseline="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ctr" rtl="0"/>
                      <a:r>
                        <a:rPr lang="en-US" sz="22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PBKDF2-</a:t>
                      </a:r>
                    </a:p>
                    <a:p>
                      <a:pPr algn="ctr" rtl="0"/>
                      <a:r>
                        <a:rPr lang="en-US" sz="22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HMAC-SHA256</a:t>
                      </a:r>
                    </a:p>
                    <a:p>
                      <a:pPr algn="ctr" rtl="0"/>
                      <a:r>
                        <a:rPr lang="en-US" sz="22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5,000 minimum</a:t>
                      </a:r>
                    </a:p>
                    <a:p>
                      <a:pPr algn="ctr" rtl="0"/>
                      <a:r>
                        <a:rPr lang="en-US" sz="22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configurable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 smtClean="0"/>
                    </a:p>
                    <a:p>
                      <a:pPr algn="ctr"/>
                      <a:r>
                        <a:rPr lang="en-US" sz="2200" dirty="0" smtClean="0"/>
                        <a:t>SHA-256</a:t>
                      </a:r>
                    </a:p>
                    <a:p>
                      <a:pPr algn="ctr"/>
                      <a:r>
                        <a:rPr lang="en-US" sz="2200" dirty="0" smtClean="0"/>
                        <a:t>6,000 iterations</a:t>
                      </a:r>
                    </a:p>
                    <a:p>
                      <a:pPr algn="ctr"/>
                      <a:r>
                        <a:rPr lang="en-US" sz="2200" dirty="0" smtClean="0"/>
                        <a:t>configurable</a:t>
                      </a: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PBKDF2-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HMAC-SHA512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10,000 minimum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 smtClean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PBKDF2-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HMAC-SHA256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1,000</a:t>
                      </a:r>
                      <a:r>
                        <a:rPr lang="en-US" sz="2200" baseline="0" dirty="0" smtClean="0"/>
                        <a:t> minimum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 smtClean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PBKDF2-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HMAC-SHA256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10,000 iterations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 smtClean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35" y="5483940"/>
            <a:ext cx="1998097" cy="4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14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Passwords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Sentences and numbers YOU know</a:t>
            </a:r>
          </a:p>
          <a:p>
            <a:pPr lvl="1"/>
            <a:r>
              <a:rPr lang="en-US" dirty="0" smtClean="0"/>
              <a:t>“I lived on 512 Garfield street from first to eighth grade”</a:t>
            </a:r>
          </a:p>
          <a:p>
            <a:pPr lvl="1"/>
            <a:r>
              <a:rPr lang="en-US" dirty="0" smtClean="0"/>
              <a:t>ILO%!@Gstf1st**8thGR@DE</a:t>
            </a:r>
          </a:p>
          <a:p>
            <a:pPr lvl="1"/>
            <a:r>
              <a:rPr lang="en-US" dirty="0" smtClean="0"/>
              <a:t>23 characters, 8 uppercase, 7 lowercase, 6 symbols, 2 numbers</a:t>
            </a:r>
          </a:p>
          <a:p>
            <a:pPr lvl="1"/>
            <a:r>
              <a:rPr lang="en-US" dirty="0" smtClean="0"/>
              <a:t>KEEP TYPING IT</a:t>
            </a:r>
          </a:p>
          <a:p>
            <a:pPr lvl="1"/>
            <a:r>
              <a:rPr lang="en-US" dirty="0" err="1" smtClean="0"/>
              <a:t>zxcvbn</a:t>
            </a:r>
            <a:r>
              <a:rPr lang="en-US" dirty="0" smtClean="0"/>
              <a:t> by </a:t>
            </a:r>
            <a:r>
              <a:rPr lang="en-US" dirty="0" err="1" smtClean="0"/>
              <a:t>Dropbox</a:t>
            </a:r>
            <a:r>
              <a:rPr lang="en-US" dirty="0" smtClean="0"/>
              <a:t> to check</a:t>
            </a:r>
          </a:p>
        </p:txBody>
      </p:sp>
    </p:spTree>
    <p:extLst>
      <p:ext uri="{BB962C8B-B14F-4D97-AF65-F5344CB8AC3E}">
        <p14:creationId xmlns:p14="http://schemas.microsoft.com/office/powerpoint/2010/main" val="2160356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Basics: Cost for Syncing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2651262"/>
              </p:ext>
            </p:extLst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Free</a:t>
                      </a:r>
                      <a:r>
                        <a:rPr lang="en-US" sz="2000" baseline="0" dirty="0" smtClean="0"/>
                        <a:t> for 1 device</a:t>
                      </a:r>
                    </a:p>
                    <a:p>
                      <a:pPr algn="ctr"/>
                      <a:r>
                        <a:rPr lang="en-US" sz="2000" baseline="0" dirty="0" smtClean="0"/>
                        <a:t>$40/year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Free for Desktops</a:t>
                      </a:r>
                    </a:p>
                    <a:p>
                      <a:pPr algn="ctr"/>
                      <a:r>
                        <a:rPr lang="en-US" sz="2000" dirty="0" smtClean="0"/>
                        <a:t>$12/year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Free</a:t>
                      </a:r>
                    </a:p>
                    <a:p>
                      <a:pPr algn="ctr"/>
                      <a:r>
                        <a:rPr lang="en-US" sz="2000" dirty="0" smtClean="0"/>
                        <a:t>(open-source)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Free for 1 mobile </a:t>
                      </a:r>
                      <a:r>
                        <a:rPr lang="en-US" sz="2000" dirty="0" err="1" smtClean="0"/>
                        <a:t>dev</a:t>
                      </a:r>
                      <a:endParaRPr lang="en-US" sz="2000" dirty="0" smtClean="0"/>
                    </a:p>
                    <a:p>
                      <a:pPr algn="ctr"/>
                      <a:r>
                        <a:rPr lang="en-US" sz="2000" dirty="0" smtClean="0"/>
                        <a:t>$30-60/license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Free for 1 mobile </a:t>
                      </a:r>
                      <a:r>
                        <a:rPr lang="en-US" sz="2000" dirty="0" err="1" smtClean="0"/>
                        <a:t>dev</a:t>
                      </a:r>
                      <a:endParaRPr lang="en-US" sz="2000" dirty="0" smtClean="0"/>
                    </a:p>
                    <a:p>
                      <a:pPr algn="ctr"/>
                      <a:r>
                        <a:rPr lang="en-US" sz="2000" dirty="0" smtClean="0"/>
                        <a:t>$30/year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Free</a:t>
                      </a:r>
                    </a:p>
                    <a:p>
                      <a:pPr algn="ctr"/>
                      <a:r>
                        <a:rPr lang="en-US" sz="2000" dirty="0" smtClean="0"/>
                        <a:t>(“for now”)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35" y="5483940"/>
            <a:ext cx="1998097" cy="4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07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Basics: Ways to Sync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122500"/>
              </p:ext>
            </p:extLst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Amazon</a:t>
                      </a:r>
                      <a:r>
                        <a:rPr lang="en-US" sz="2000" baseline="0" dirty="0" smtClean="0"/>
                        <a:t> Web Services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“</a:t>
                      </a:r>
                      <a:r>
                        <a:rPr lang="en-US" sz="2000" dirty="0" err="1" smtClean="0"/>
                        <a:t>Lastpass</a:t>
                      </a:r>
                      <a:r>
                        <a:rPr lang="en-US" sz="2000" dirty="0" smtClean="0"/>
                        <a:t> servers”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Dropbox</a:t>
                      </a:r>
                      <a:endParaRPr lang="en-US" sz="2000" dirty="0" smtClean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iCloud</a:t>
                      </a:r>
                      <a:endParaRPr lang="en-US" sz="2000" dirty="0" smtClean="0"/>
                    </a:p>
                    <a:p>
                      <a:pPr algn="ctr"/>
                      <a:r>
                        <a:rPr lang="en-US" sz="2000" dirty="0" err="1" smtClean="0"/>
                        <a:t>Dropbox</a:t>
                      </a:r>
                      <a:endParaRPr lang="en-US" sz="2000" dirty="0" smtClean="0"/>
                    </a:p>
                    <a:p>
                      <a:pPr algn="ctr"/>
                      <a:r>
                        <a:rPr lang="en-US" sz="2000" dirty="0" smtClean="0"/>
                        <a:t>Local Wi-Fi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Amazon Web Services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“Password Box</a:t>
                      </a:r>
                      <a:r>
                        <a:rPr lang="en-US" sz="2000" baseline="0" dirty="0" smtClean="0"/>
                        <a:t> servers”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35" y="5483940"/>
            <a:ext cx="1998097" cy="4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</a:p>
          <a:p>
            <a:pPr lvl="1"/>
            <a:r>
              <a:rPr lang="en-US" dirty="0" smtClean="0"/>
              <a:t>Security Researcher for 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752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Two-factor Authentication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960739"/>
              </p:ext>
            </p:extLst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Authy</a:t>
                      </a:r>
                      <a:r>
                        <a:rPr lang="en-US" sz="2400" dirty="0" smtClean="0"/>
                        <a:t>, Google, </a:t>
                      </a:r>
                      <a:r>
                        <a:rPr lang="en-US" sz="2400" dirty="0" err="1" smtClean="0"/>
                        <a:t>FreeOTP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Authy</a:t>
                      </a:r>
                      <a:r>
                        <a:rPr lang="en-US" sz="2400" dirty="0" smtClean="0"/>
                        <a:t>, Google, </a:t>
                      </a:r>
                      <a:r>
                        <a:rPr lang="en-US" sz="2400" dirty="0" err="1" smtClean="0"/>
                        <a:t>Yubikey</a:t>
                      </a:r>
                      <a:r>
                        <a:rPr lang="en-US" sz="2400" dirty="0" smtClean="0"/>
                        <a:t>, RSA </a:t>
                      </a:r>
                      <a:r>
                        <a:rPr lang="en-US" sz="2400" dirty="0" err="1" smtClean="0"/>
                        <a:t>SecurID</a:t>
                      </a:r>
                      <a:r>
                        <a:rPr lang="en-US" sz="2400" dirty="0" smtClean="0"/>
                        <a:t>,</a:t>
                      </a:r>
                      <a:r>
                        <a:rPr lang="en-US" sz="2400" baseline="0" dirty="0" smtClean="0"/>
                        <a:t> +++++</a:t>
                      </a:r>
                      <a:endParaRPr lang="en-US" sz="2400" dirty="0" smtClean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Key file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None</a:t>
                      </a:r>
                    </a:p>
                    <a:p>
                      <a:pPr algn="ctr"/>
                      <a:r>
                        <a:rPr lang="en-US" sz="2400" dirty="0" smtClean="0"/>
                        <a:t>*Is</a:t>
                      </a:r>
                      <a:r>
                        <a:rPr lang="en-US" sz="2400" baseline="0" dirty="0" smtClean="0"/>
                        <a:t> TOTP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Phone,</a:t>
                      </a:r>
                      <a:r>
                        <a:rPr lang="en-US" sz="2400" baseline="0" dirty="0" smtClean="0"/>
                        <a:t> Keeper DNA, RSA </a:t>
                      </a:r>
                      <a:r>
                        <a:rPr lang="en-US" sz="2400" baseline="0" dirty="0" err="1" smtClean="0"/>
                        <a:t>SecurID</a:t>
                      </a:r>
                      <a:r>
                        <a:rPr lang="en-US" sz="2400" baseline="0" dirty="0" smtClean="0"/>
                        <a:t>, Google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None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35" y="5483940"/>
            <a:ext cx="1998097" cy="4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63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Transparency </a:t>
            </a:r>
            <a:r>
              <a:rPr lang="en-US" sz="2200" dirty="0" smtClean="0"/>
              <a:t>(1 is least, 3 is most)</a:t>
            </a:r>
            <a:endParaRPr lang="en-US" sz="2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4952528"/>
              </p:ext>
            </p:extLst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pPr algn="ctr"/>
                      <a:endParaRPr lang="en-US" sz="2000" dirty="0" smtClean="0"/>
                    </a:p>
                    <a:p>
                      <a:pPr algn="ctr"/>
                      <a:r>
                        <a:rPr lang="en-US" sz="2000" dirty="0" smtClean="0"/>
                        <a:t>Detailed white paper</a:t>
                      </a:r>
                    </a:p>
                    <a:p>
                      <a:pPr algn="ctr"/>
                      <a:r>
                        <a:rPr lang="en-US" sz="2000" dirty="0" smtClean="0"/>
                        <a:t>(2)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 smtClean="0"/>
                    </a:p>
                    <a:p>
                      <a:pPr algn="ctr"/>
                      <a:r>
                        <a:rPr lang="en-US" sz="2000" dirty="0" smtClean="0"/>
                        <a:t>Detailed help</a:t>
                      </a:r>
                      <a:r>
                        <a:rPr lang="en-US" sz="2000" baseline="0" dirty="0" smtClean="0"/>
                        <a:t> desk</a:t>
                      </a:r>
                    </a:p>
                    <a:p>
                      <a:pPr algn="ctr"/>
                      <a:r>
                        <a:rPr lang="en-US" sz="2000" baseline="0" dirty="0" smtClean="0"/>
                        <a:t>(2)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 smtClean="0"/>
                    </a:p>
                    <a:p>
                      <a:pPr algn="ctr"/>
                      <a:r>
                        <a:rPr lang="en-US" sz="2000" dirty="0" smtClean="0"/>
                        <a:t>Open Source</a:t>
                      </a:r>
                    </a:p>
                    <a:p>
                      <a:pPr algn="ctr"/>
                      <a:r>
                        <a:rPr lang="en-US" sz="2000" dirty="0" smtClean="0"/>
                        <a:t>(3)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Detailed file</a:t>
                      </a:r>
                      <a:r>
                        <a:rPr lang="en-US" sz="2000" baseline="0" dirty="0" smtClean="0"/>
                        <a:t> structure</a:t>
                      </a:r>
                    </a:p>
                    <a:p>
                      <a:pPr algn="ctr"/>
                      <a:r>
                        <a:rPr lang="en-US" sz="2000" baseline="0" dirty="0" smtClean="0"/>
                        <a:t>(2)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Brief</a:t>
                      </a:r>
                      <a:r>
                        <a:rPr lang="en-US" sz="2000" baseline="0" dirty="0" smtClean="0"/>
                        <a:t> security page</a:t>
                      </a:r>
                      <a:br>
                        <a:rPr lang="en-US" sz="2000" baseline="0" dirty="0" smtClean="0"/>
                      </a:br>
                      <a:r>
                        <a:rPr lang="en-US" sz="2000" baseline="0" dirty="0" smtClean="0"/>
                        <a:t>(1)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Brief</a:t>
                      </a:r>
                      <a:r>
                        <a:rPr lang="en-US" sz="2000" baseline="0" dirty="0" smtClean="0"/>
                        <a:t> white paper</a:t>
                      </a:r>
                    </a:p>
                    <a:p>
                      <a:pPr algn="ctr"/>
                      <a:r>
                        <a:rPr lang="en-US" sz="2000" baseline="0" dirty="0" smtClean="0"/>
                        <a:t>(1)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35" y="5483940"/>
            <a:ext cx="1998097" cy="4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63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Stuff!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Shoutout</a:t>
            </a:r>
            <a:r>
              <a:rPr lang="en-US" dirty="0" smtClean="0"/>
              <a:t> to Lorrie </a:t>
            </a:r>
            <a:r>
              <a:rPr lang="en-US" dirty="0" err="1" smtClean="0"/>
              <a:t>Cranor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has an amazing TED talk about passwords</a:t>
            </a:r>
          </a:p>
          <a:p>
            <a:pPr lvl="1"/>
            <a:r>
              <a:rPr lang="en-US" dirty="0" smtClean="0"/>
              <a:t>has an amazing “bad password” dress</a:t>
            </a:r>
          </a:p>
          <a:p>
            <a:pPr lvl="1"/>
            <a:r>
              <a:rPr lang="en-US" dirty="0" smtClean="0"/>
              <a:t>has an amazing password research group at Carnegie Mellon</a:t>
            </a:r>
          </a:p>
          <a:p>
            <a:pPr lvl="1"/>
            <a:r>
              <a:rPr lang="en-US" dirty="0" smtClean="0"/>
              <a:t>gave a great presentation last year at GHC that got me thinking</a:t>
            </a:r>
          </a:p>
        </p:txBody>
      </p:sp>
    </p:spTree>
    <p:extLst>
      <p:ext uri="{BB962C8B-B14F-4D97-AF65-F5344CB8AC3E}">
        <p14:creationId xmlns:p14="http://schemas.microsoft.com/office/powerpoint/2010/main" val="30006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Meters</a:t>
            </a:r>
            <a:endParaRPr lang="en-US" dirty="0"/>
          </a:p>
        </p:txBody>
      </p:sp>
      <p:pic>
        <p:nvPicPr>
          <p:cNvPr id="4" name="Picture 3" descr="Screen Shot 2015-10-14 at 1.59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26" y="1257646"/>
            <a:ext cx="7028311" cy="44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03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5494769"/>
              </p:ext>
            </p:extLst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35" y="5483940"/>
            <a:ext cx="1998097" cy="4006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1" t="60074" r="26716"/>
          <a:stretch/>
        </p:blipFill>
        <p:spPr>
          <a:xfrm>
            <a:off x="484927" y="4337839"/>
            <a:ext cx="2671894" cy="7143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 r="8154"/>
          <a:stretch/>
        </p:blipFill>
        <p:spPr>
          <a:xfrm>
            <a:off x="473979" y="2483292"/>
            <a:ext cx="2671894" cy="5110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3" r="16011" b="857"/>
          <a:stretch/>
        </p:blipFill>
        <p:spPr>
          <a:xfrm>
            <a:off x="5974872" y="2400873"/>
            <a:ext cx="2674178" cy="7366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33"/>
          <a:stretch/>
        </p:blipFill>
        <p:spPr>
          <a:xfrm>
            <a:off x="3271400" y="4323462"/>
            <a:ext cx="2573629" cy="593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 t="469" b="-1"/>
          <a:stretch/>
        </p:blipFill>
        <p:spPr>
          <a:xfrm>
            <a:off x="5989738" y="4412609"/>
            <a:ext cx="2676089" cy="38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3"/>
          <a:stretch/>
        </p:blipFill>
        <p:spPr>
          <a:xfrm>
            <a:off x="3231672" y="2505710"/>
            <a:ext cx="2718033" cy="6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61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Hello2U!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35" y="5483940"/>
            <a:ext cx="1998097" cy="400674"/>
          </a:xfrm>
          <a:prstGeom prst="rect">
            <a:avLst/>
          </a:prstGeom>
        </p:spPr>
      </p:pic>
      <p:pic>
        <p:nvPicPr>
          <p:cNvPr id="3" name="Picture 2" descr="Hello2U!-PasswordBox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3"/>
          <a:stretch/>
        </p:blipFill>
        <p:spPr>
          <a:xfrm>
            <a:off x="6032139" y="4354410"/>
            <a:ext cx="2654661" cy="401445"/>
          </a:xfrm>
          <a:prstGeom prst="rect">
            <a:avLst/>
          </a:prstGeom>
        </p:spPr>
      </p:pic>
      <p:pic>
        <p:nvPicPr>
          <p:cNvPr id="11" name="Picture 10" descr="Hello2U!-lastpass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3"/>
          <a:stretch/>
        </p:blipFill>
        <p:spPr>
          <a:xfrm>
            <a:off x="3207652" y="2448013"/>
            <a:ext cx="2738039" cy="595729"/>
          </a:xfrm>
          <a:prstGeom prst="rect">
            <a:avLst/>
          </a:prstGeom>
        </p:spPr>
      </p:pic>
      <p:pic>
        <p:nvPicPr>
          <p:cNvPr id="12" name="Picture 11" descr="Hello2U!-dashlane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36" r="9746"/>
          <a:stretch/>
        </p:blipFill>
        <p:spPr>
          <a:xfrm>
            <a:off x="533837" y="2448013"/>
            <a:ext cx="2613634" cy="595729"/>
          </a:xfrm>
          <a:prstGeom prst="rect">
            <a:avLst/>
          </a:prstGeom>
        </p:spPr>
      </p:pic>
      <p:pic>
        <p:nvPicPr>
          <p:cNvPr id="13" name="Picture 12" descr="Hello2U!-keepass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7" r="7511"/>
          <a:stretch/>
        </p:blipFill>
        <p:spPr>
          <a:xfrm>
            <a:off x="5940378" y="2425149"/>
            <a:ext cx="2757370" cy="662391"/>
          </a:xfrm>
          <a:prstGeom prst="rect">
            <a:avLst/>
          </a:prstGeom>
        </p:spPr>
      </p:pic>
      <p:pic>
        <p:nvPicPr>
          <p:cNvPr id="14" name="Picture 13" descr="Hello2U!-1password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" t="54743" r="31296"/>
          <a:stretch/>
        </p:blipFill>
        <p:spPr>
          <a:xfrm>
            <a:off x="457200" y="4216222"/>
            <a:ext cx="2690271" cy="771400"/>
          </a:xfrm>
          <a:prstGeom prst="rect">
            <a:avLst/>
          </a:prstGeom>
        </p:spPr>
      </p:pic>
      <p:pic>
        <p:nvPicPr>
          <p:cNvPr id="15" name="Picture 14" descr="Hello2U!-Keeper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1"/>
          <a:stretch/>
        </p:blipFill>
        <p:spPr>
          <a:xfrm>
            <a:off x="3267899" y="4248149"/>
            <a:ext cx="2610977" cy="66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50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Hello2U!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35" y="5483940"/>
            <a:ext cx="1998097" cy="400674"/>
          </a:xfrm>
          <a:prstGeom prst="rect">
            <a:avLst/>
          </a:prstGeom>
        </p:spPr>
      </p:pic>
      <p:pic>
        <p:nvPicPr>
          <p:cNvPr id="3" name="Picture 2" descr="Hello2U!-PasswordBox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3"/>
          <a:stretch/>
        </p:blipFill>
        <p:spPr>
          <a:xfrm>
            <a:off x="6032139" y="4354410"/>
            <a:ext cx="2654661" cy="401445"/>
          </a:xfrm>
          <a:prstGeom prst="rect">
            <a:avLst/>
          </a:prstGeom>
        </p:spPr>
      </p:pic>
      <p:pic>
        <p:nvPicPr>
          <p:cNvPr id="11" name="Picture 10" descr="Hello2U!-lastpass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3"/>
          <a:stretch/>
        </p:blipFill>
        <p:spPr>
          <a:xfrm>
            <a:off x="3207652" y="2448013"/>
            <a:ext cx="2738039" cy="595729"/>
          </a:xfrm>
          <a:prstGeom prst="rect">
            <a:avLst/>
          </a:prstGeom>
        </p:spPr>
      </p:pic>
      <p:pic>
        <p:nvPicPr>
          <p:cNvPr id="12" name="Picture 11" descr="Hello2U!-dashlane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36" r="9746"/>
          <a:stretch/>
        </p:blipFill>
        <p:spPr>
          <a:xfrm>
            <a:off x="533837" y="2448013"/>
            <a:ext cx="2613634" cy="595729"/>
          </a:xfrm>
          <a:prstGeom prst="rect">
            <a:avLst/>
          </a:prstGeom>
        </p:spPr>
      </p:pic>
      <p:pic>
        <p:nvPicPr>
          <p:cNvPr id="13" name="Picture 12" descr="Hello2U!-keepass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7" r="7511"/>
          <a:stretch/>
        </p:blipFill>
        <p:spPr>
          <a:xfrm>
            <a:off x="5940378" y="2425149"/>
            <a:ext cx="2757370" cy="662391"/>
          </a:xfrm>
          <a:prstGeom prst="rect">
            <a:avLst/>
          </a:prstGeom>
        </p:spPr>
      </p:pic>
      <p:pic>
        <p:nvPicPr>
          <p:cNvPr id="14" name="Picture 13" descr="Hello2U!-1password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" t="54743" r="31296"/>
          <a:stretch/>
        </p:blipFill>
        <p:spPr>
          <a:xfrm>
            <a:off x="457200" y="4216222"/>
            <a:ext cx="2690271" cy="771400"/>
          </a:xfrm>
          <a:prstGeom prst="rect">
            <a:avLst/>
          </a:prstGeom>
        </p:spPr>
      </p:pic>
      <p:pic>
        <p:nvPicPr>
          <p:cNvPr id="15" name="Picture 14" descr="Hello2U!-Keeper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1"/>
          <a:stretch/>
        </p:blipFill>
        <p:spPr>
          <a:xfrm>
            <a:off x="3267899" y="4248149"/>
            <a:ext cx="2610977" cy="661828"/>
          </a:xfrm>
          <a:prstGeom prst="rect">
            <a:avLst/>
          </a:prstGeom>
        </p:spPr>
      </p:pic>
      <p:sp>
        <p:nvSpPr>
          <p:cNvPr id="16" name="Multiply 15"/>
          <p:cNvSpPr/>
          <p:nvPr/>
        </p:nvSpPr>
        <p:spPr>
          <a:xfrm>
            <a:off x="4016908" y="2014569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1016394" y="2069218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32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happy777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35" y="5483940"/>
            <a:ext cx="1998097" cy="400674"/>
          </a:xfrm>
          <a:prstGeom prst="rect">
            <a:avLst/>
          </a:prstGeom>
        </p:spPr>
      </p:pic>
      <p:pic>
        <p:nvPicPr>
          <p:cNvPr id="16" name="Picture 15" descr="happy777-lastpass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4"/>
          <a:stretch/>
        </p:blipFill>
        <p:spPr>
          <a:xfrm>
            <a:off x="3212965" y="2467577"/>
            <a:ext cx="2711939" cy="588473"/>
          </a:xfrm>
          <a:prstGeom prst="rect">
            <a:avLst/>
          </a:prstGeom>
        </p:spPr>
      </p:pic>
      <p:pic>
        <p:nvPicPr>
          <p:cNvPr id="17" name="Picture 16" descr="happy777-Keeper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23"/>
          <a:stretch/>
        </p:blipFill>
        <p:spPr>
          <a:xfrm>
            <a:off x="3212965" y="4160515"/>
            <a:ext cx="2711939" cy="677836"/>
          </a:xfrm>
          <a:prstGeom prst="rect">
            <a:avLst/>
          </a:prstGeom>
        </p:spPr>
      </p:pic>
      <p:pic>
        <p:nvPicPr>
          <p:cNvPr id="18" name="Picture 17" descr="happy777-1Password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" t="61088" r="33286"/>
          <a:stretch/>
        </p:blipFill>
        <p:spPr>
          <a:xfrm>
            <a:off x="500993" y="4187891"/>
            <a:ext cx="2651924" cy="679299"/>
          </a:xfrm>
          <a:prstGeom prst="rect">
            <a:avLst/>
          </a:prstGeom>
        </p:spPr>
      </p:pic>
      <p:pic>
        <p:nvPicPr>
          <p:cNvPr id="21" name="Picture 20" descr="happy777-dashlan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3" y="2467577"/>
            <a:ext cx="2651923" cy="492023"/>
          </a:xfrm>
          <a:prstGeom prst="rect">
            <a:avLst/>
          </a:prstGeom>
        </p:spPr>
      </p:pic>
      <p:pic>
        <p:nvPicPr>
          <p:cNvPr id="23" name="Picture 22" descr="happy777-passwordbo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090" y="4359190"/>
            <a:ext cx="2676710" cy="348757"/>
          </a:xfrm>
          <a:prstGeom prst="rect">
            <a:avLst/>
          </a:prstGeom>
        </p:spPr>
      </p:pic>
      <p:pic>
        <p:nvPicPr>
          <p:cNvPr id="24" name="Picture 23" descr="happy777-keepas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43" y="2482373"/>
            <a:ext cx="2676710" cy="5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90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happy777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35" y="5483940"/>
            <a:ext cx="1998097" cy="400674"/>
          </a:xfrm>
          <a:prstGeom prst="rect">
            <a:avLst/>
          </a:prstGeom>
        </p:spPr>
      </p:pic>
      <p:pic>
        <p:nvPicPr>
          <p:cNvPr id="16" name="Picture 15" descr="happy777-lastpass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4"/>
          <a:stretch/>
        </p:blipFill>
        <p:spPr>
          <a:xfrm>
            <a:off x="3212965" y="2467577"/>
            <a:ext cx="2711939" cy="588473"/>
          </a:xfrm>
          <a:prstGeom prst="rect">
            <a:avLst/>
          </a:prstGeom>
        </p:spPr>
      </p:pic>
      <p:pic>
        <p:nvPicPr>
          <p:cNvPr id="17" name="Picture 16" descr="happy777-Keeper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23"/>
          <a:stretch/>
        </p:blipFill>
        <p:spPr>
          <a:xfrm>
            <a:off x="3212965" y="4160515"/>
            <a:ext cx="2711939" cy="677836"/>
          </a:xfrm>
          <a:prstGeom prst="rect">
            <a:avLst/>
          </a:prstGeom>
        </p:spPr>
      </p:pic>
      <p:pic>
        <p:nvPicPr>
          <p:cNvPr id="18" name="Picture 17" descr="happy777-1Password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" t="61088" r="33286"/>
          <a:stretch/>
        </p:blipFill>
        <p:spPr>
          <a:xfrm>
            <a:off x="500993" y="4187891"/>
            <a:ext cx="2651924" cy="679299"/>
          </a:xfrm>
          <a:prstGeom prst="rect">
            <a:avLst/>
          </a:prstGeom>
        </p:spPr>
      </p:pic>
      <p:pic>
        <p:nvPicPr>
          <p:cNvPr id="21" name="Picture 20" descr="happy777-dashlan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3" y="2467577"/>
            <a:ext cx="2651923" cy="492023"/>
          </a:xfrm>
          <a:prstGeom prst="rect">
            <a:avLst/>
          </a:prstGeom>
        </p:spPr>
      </p:pic>
      <p:pic>
        <p:nvPicPr>
          <p:cNvPr id="23" name="Picture 22" descr="happy777-passwordbo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090" y="4359190"/>
            <a:ext cx="2676710" cy="348757"/>
          </a:xfrm>
          <a:prstGeom prst="rect">
            <a:avLst/>
          </a:prstGeom>
        </p:spPr>
      </p:pic>
      <p:pic>
        <p:nvPicPr>
          <p:cNvPr id="24" name="Picture 23" descr="happy777-keepas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43" y="2482373"/>
            <a:ext cx="2676710" cy="556200"/>
          </a:xfrm>
          <a:prstGeom prst="rect">
            <a:avLst/>
          </a:prstGeom>
        </p:spPr>
      </p:pic>
      <p:sp>
        <p:nvSpPr>
          <p:cNvPr id="19" name="Multiply 18"/>
          <p:cNvSpPr/>
          <p:nvPr/>
        </p:nvSpPr>
        <p:spPr>
          <a:xfrm>
            <a:off x="3884671" y="2064049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68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happy777777777777777777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35" y="5483940"/>
            <a:ext cx="1998097" cy="400674"/>
          </a:xfrm>
          <a:prstGeom prst="rect">
            <a:avLst/>
          </a:prstGeom>
        </p:spPr>
      </p:pic>
      <p:pic>
        <p:nvPicPr>
          <p:cNvPr id="17" name="Picture 16" descr="happy77777777777-keepas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15" y="2357343"/>
            <a:ext cx="2723085" cy="575134"/>
          </a:xfrm>
          <a:prstGeom prst="rect">
            <a:avLst/>
          </a:prstGeom>
        </p:spPr>
      </p:pic>
      <p:pic>
        <p:nvPicPr>
          <p:cNvPr id="18" name="Picture 17" descr="happy77777777-Keeper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49"/>
          <a:stretch/>
        </p:blipFill>
        <p:spPr>
          <a:xfrm>
            <a:off x="3236794" y="4224907"/>
            <a:ext cx="2672181" cy="655433"/>
          </a:xfrm>
          <a:prstGeom prst="rect">
            <a:avLst/>
          </a:prstGeom>
        </p:spPr>
      </p:pic>
      <p:pic>
        <p:nvPicPr>
          <p:cNvPr id="19" name="Picture 18" descr="Screen Shot 2015-10-14 at 2.19.23 PM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8" r="12075"/>
          <a:stretch/>
        </p:blipFill>
        <p:spPr>
          <a:xfrm>
            <a:off x="479096" y="2444935"/>
            <a:ext cx="2704893" cy="575134"/>
          </a:xfrm>
          <a:prstGeom prst="rect">
            <a:avLst/>
          </a:prstGeom>
        </p:spPr>
      </p:pic>
      <p:pic>
        <p:nvPicPr>
          <p:cNvPr id="20" name="Picture 19" descr="happy77777777777777-1Password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4" t="52888" b="10764"/>
          <a:stretch/>
        </p:blipFill>
        <p:spPr>
          <a:xfrm>
            <a:off x="500993" y="4224907"/>
            <a:ext cx="2640976" cy="572675"/>
          </a:xfrm>
          <a:prstGeom prst="rect">
            <a:avLst/>
          </a:prstGeom>
        </p:spPr>
      </p:pic>
      <p:pic>
        <p:nvPicPr>
          <p:cNvPr id="21" name="Picture 20" descr="happy777777777777-lastpass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r="11924"/>
          <a:stretch/>
        </p:blipFill>
        <p:spPr>
          <a:xfrm>
            <a:off x="3236794" y="2444935"/>
            <a:ext cx="2672181" cy="646740"/>
          </a:xfrm>
          <a:prstGeom prst="rect">
            <a:avLst/>
          </a:prstGeom>
        </p:spPr>
      </p:pic>
      <p:pic>
        <p:nvPicPr>
          <p:cNvPr id="22" name="Picture 21" descr="happy777777777777777-PasswordBox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0"/>
          <a:stretch/>
        </p:blipFill>
        <p:spPr>
          <a:xfrm>
            <a:off x="6007506" y="4379485"/>
            <a:ext cx="2619219" cy="2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90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</a:p>
          <a:p>
            <a:pPr lvl="1"/>
            <a:r>
              <a:rPr lang="en-US" dirty="0" smtClean="0"/>
              <a:t>Security Researcher for Cisco</a:t>
            </a:r>
            <a:endParaRPr lang="en-US" dirty="0"/>
          </a:p>
        </p:txBody>
      </p:sp>
      <p:pic>
        <p:nvPicPr>
          <p:cNvPr id="4" name="Picture 3" descr="Cisco_logo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37" y="1346692"/>
            <a:ext cx="7230981" cy="406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18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happy777777777777777777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35" y="5483940"/>
            <a:ext cx="1998097" cy="400674"/>
          </a:xfrm>
          <a:prstGeom prst="rect">
            <a:avLst/>
          </a:prstGeom>
        </p:spPr>
      </p:pic>
      <p:pic>
        <p:nvPicPr>
          <p:cNvPr id="17" name="Picture 16" descr="happy77777777777-keepas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15" y="2357343"/>
            <a:ext cx="2723085" cy="575134"/>
          </a:xfrm>
          <a:prstGeom prst="rect">
            <a:avLst/>
          </a:prstGeom>
        </p:spPr>
      </p:pic>
      <p:pic>
        <p:nvPicPr>
          <p:cNvPr id="18" name="Picture 17" descr="happy77777777-Keeper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49"/>
          <a:stretch/>
        </p:blipFill>
        <p:spPr>
          <a:xfrm>
            <a:off x="3236794" y="4224907"/>
            <a:ext cx="2672181" cy="655433"/>
          </a:xfrm>
          <a:prstGeom prst="rect">
            <a:avLst/>
          </a:prstGeom>
        </p:spPr>
      </p:pic>
      <p:pic>
        <p:nvPicPr>
          <p:cNvPr id="19" name="Picture 18" descr="Screen Shot 2015-10-14 at 2.19.23 PM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8" r="12075"/>
          <a:stretch/>
        </p:blipFill>
        <p:spPr>
          <a:xfrm>
            <a:off x="479096" y="2444935"/>
            <a:ext cx="2704893" cy="575134"/>
          </a:xfrm>
          <a:prstGeom prst="rect">
            <a:avLst/>
          </a:prstGeom>
        </p:spPr>
      </p:pic>
      <p:pic>
        <p:nvPicPr>
          <p:cNvPr id="20" name="Picture 19" descr="happy77777777777777-1Password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4" t="52888" b="10764"/>
          <a:stretch/>
        </p:blipFill>
        <p:spPr>
          <a:xfrm>
            <a:off x="500993" y="4224907"/>
            <a:ext cx="2640976" cy="572675"/>
          </a:xfrm>
          <a:prstGeom prst="rect">
            <a:avLst/>
          </a:prstGeom>
        </p:spPr>
      </p:pic>
      <p:pic>
        <p:nvPicPr>
          <p:cNvPr id="21" name="Picture 20" descr="happy777777777777-lastpass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r="11924"/>
          <a:stretch/>
        </p:blipFill>
        <p:spPr>
          <a:xfrm>
            <a:off x="3236794" y="2444935"/>
            <a:ext cx="2672181" cy="646740"/>
          </a:xfrm>
          <a:prstGeom prst="rect">
            <a:avLst/>
          </a:prstGeom>
        </p:spPr>
      </p:pic>
      <p:pic>
        <p:nvPicPr>
          <p:cNvPr id="22" name="Picture 21" descr="happy777777777777777-PasswordBox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0"/>
          <a:stretch/>
        </p:blipFill>
        <p:spPr>
          <a:xfrm>
            <a:off x="6007506" y="4379485"/>
            <a:ext cx="2619219" cy="257728"/>
          </a:xfrm>
          <a:prstGeom prst="rect">
            <a:avLst/>
          </a:prstGeom>
        </p:spPr>
      </p:pic>
      <p:sp>
        <p:nvSpPr>
          <p:cNvPr id="26" name="Multiply 25"/>
          <p:cNvSpPr/>
          <p:nvPr/>
        </p:nvSpPr>
        <p:spPr>
          <a:xfrm>
            <a:off x="1072865" y="2051655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1072865" y="3802567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/>
          <p:cNvSpPr/>
          <p:nvPr/>
        </p:nvSpPr>
        <p:spPr>
          <a:xfrm>
            <a:off x="4016908" y="2014569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4016908" y="3874968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24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happy777777777777777777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35" y="5483940"/>
            <a:ext cx="1998097" cy="400674"/>
          </a:xfrm>
          <a:prstGeom prst="rect">
            <a:avLst/>
          </a:prstGeom>
        </p:spPr>
      </p:pic>
      <p:pic>
        <p:nvPicPr>
          <p:cNvPr id="17" name="Picture 16" descr="happy77777777777-keepas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15" y="2357343"/>
            <a:ext cx="2723085" cy="575134"/>
          </a:xfrm>
          <a:prstGeom prst="rect">
            <a:avLst/>
          </a:prstGeom>
        </p:spPr>
      </p:pic>
      <p:pic>
        <p:nvPicPr>
          <p:cNvPr id="18" name="Picture 17" descr="happy77777777-Keeper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49"/>
          <a:stretch/>
        </p:blipFill>
        <p:spPr>
          <a:xfrm>
            <a:off x="3236794" y="4224907"/>
            <a:ext cx="2672181" cy="655433"/>
          </a:xfrm>
          <a:prstGeom prst="rect">
            <a:avLst/>
          </a:prstGeom>
        </p:spPr>
      </p:pic>
      <p:pic>
        <p:nvPicPr>
          <p:cNvPr id="19" name="Picture 18" descr="Screen Shot 2015-10-14 at 2.19.23 PM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8" r="12075"/>
          <a:stretch/>
        </p:blipFill>
        <p:spPr>
          <a:xfrm>
            <a:off x="479096" y="2444935"/>
            <a:ext cx="2704893" cy="575134"/>
          </a:xfrm>
          <a:prstGeom prst="rect">
            <a:avLst/>
          </a:prstGeom>
        </p:spPr>
      </p:pic>
      <p:pic>
        <p:nvPicPr>
          <p:cNvPr id="20" name="Picture 19" descr="happy77777777777777-1Password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4" t="52888" b="10764"/>
          <a:stretch/>
        </p:blipFill>
        <p:spPr>
          <a:xfrm>
            <a:off x="500993" y="4224907"/>
            <a:ext cx="2640976" cy="572675"/>
          </a:xfrm>
          <a:prstGeom prst="rect">
            <a:avLst/>
          </a:prstGeom>
        </p:spPr>
      </p:pic>
      <p:pic>
        <p:nvPicPr>
          <p:cNvPr id="21" name="Picture 20" descr="happy777777777777-lastpass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r="11924"/>
          <a:stretch/>
        </p:blipFill>
        <p:spPr>
          <a:xfrm>
            <a:off x="3236794" y="2444935"/>
            <a:ext cx="2672181" cy="646740"/>
          </a:xfrm>
          <a:prstGeom prst="rect">
            <a:avLst/>
          </a:prstGeom>
        </p:spPr>
      </p:pic>
      <p:pic>
        <p:nvPicPr>
          <p:cNvPr id="22" name="Picture 21" descr="happy777777777777777-PasswordBox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0"/>
          <a:stretch/>
        </p:blipFill>
        <p:spPr>
          <a:xfrm>
            <a:off x="6007506" y="4379485"/>
            <a:ext cx="2619219" cy="257728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5908975" y="2014569"/>
            <a:ext cx="2772486" cy="1445224"/>
          </a:xfrm>
          <a:prstGeom prst="ellipse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  <p:sp>
        <p:nvSpPr>
          <p:cNvPr id="24" name="Oval 23"/>
          <p:cNvSpPr/>
          <p:nvPr/>
        </p:nvSpPr>
        <p:spPr>
          <a:xfrm>
            <a:off x="5963715" y="3765481"/>
            <a:ext cx="2772486" cy="1445224"/>
          </a:xfrm>
          <a:prstGeom prst="ellipse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  <p:sp>
        <p:nvSpPr>
          <p:cNvPr id="26" name="Multiply 25"/>
          <p:cNvSpPr/>
          <p:nvPr/>
        </p:nvSpPr>
        <p:spPr>
          <a:xfrm>
            <a:off x="1072865" y="2051655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1072865" y="3802567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/>
          <p:cNvSpPr/>
          <p:nvPr/>
        </p:nvSpPr>
        <p:spPr>
          <a:xfrm>
            <a:off x="4016908" y="2014569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4016908" y="3874968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7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Username match?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35" y="5483940"/>
            <a:ext cx="1998097" cy="400674"/>
          </a:xfrm>
          <a:prstGeom prst="rect">
            <a:avLst/>
          </a:prstGeom>
        </p:spPr>
      </p:pic>
      <p:pic>
        <p:nvPicPr>
          <p:cNvPr id="16" name="Picture 15" descr="pwmngrresearch-lastpass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0"/>
          <a:stretch/>
        </p:blipFill>
        <p:spPr>
          <a:xfrm>
            <a:off x="3273246" y="2332075"/>
            <a:ext cx="2594682" cy="564863"/>
          </a:xfrm>
          <a:prstGeom prst="rect">
            <a:avLst/>
          </a:prstGeom>
        </p:spPr>
      </p:pic>
      <p:pic>
        <p:nvPicPr>
          <p:cNvPr id="17" name="Picture 16" descr="pwmngrresearch-Keeper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62"/>
          <a:stretch/>
        </p:blipFill>
        <p:spPr>
          <a:xfrm>
            <a:off x="3262394" y="4031004"/>
            <a:ext cx="2605534" cy="1116723"/>
          </a:xfrm>
          <a:prstGeom prst="rect">
            <a:avLst/>
          </a:prstGeom>
        </p:spPr>
      </p:pic>
      <p:pic>
        <p:nvPicPr>
          <p:cNvPr id="18" name="Picture 17" descr="pwmngrresearch-keepass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1" r="8308"/>
          <a:stretch/>
        </p:blipFill>
        <p:spPr>
          <a:xfrm>
            <a:off x="5975949" y="2337508"/>
            <a:ext cx="2717456" cy="614164"/>
          </a:xfrm>
          <a:prstGeom prst="rect">
            <a:avLst/>
          </a:prstGeom>
        </p:spPr>
      </p:pic>
      <p:pic>
        <p:nvPicPr>
          <p:cNvPr id="19" name="Picture 18" descr="pwmngrresearch5-dashlane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2" r="7499"/>
          <a:stretch/>
        </p:blipFill>
        <p:spPr>
          <a:xfrm>
            <a:off x="513396" y="2343313"/>
            <a:ext cx="2622174" cy="523871"/>
          </a:xfrm>
          <a:prstGeom prst="rect">
            <a:avLst/>
          </a:prstGeom>
        </p:spPr>
      </p:pic>
      <p:pic>
        <p:nvPicPr>
          <p:cNvPr id="20" name="Picture 19" descr="pwmngrresearch-1Password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2" t="55672" r="27551"/>
          <a:stretch/>
        </p:blipFill>
        <p:spPr>
          <a:xfrm>
            <a:off x="513782" y="4283084"/>
            <a:ext cx="2610549" cy="814133"/>
          </a:xfrm>
          <a:prstGeom prst="rect">
            <a:avLst/>
          </a:prstGeom>
        </p:spPr>
      </p:pic>
      <p:pic>
        <p:nvPicPr>
          <p:cNvPr id="21" name="Picture 20" descr="pwmngrresearch-PasswordBox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6"/>
          <a:stretch/>
        </p:blipFill>
        <p:spPr>
          <a:xfrm>
            <a:off x="6020904" y="4169304"/>
            <a:ext cx="2598462" cy="75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90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Username match?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35" y="5483940"/>
            <a:ext cx="1998097" cy="400674"/>
          </a:xfrm>
          <a:prstGeom prst="rect">
            <a:avLst/>
          </a:prstGeom>
        </p:spPr>
      </p:pic>
      <p:pic>
        <p:nvPicPr>
          <p:cNvPr id="16" name="Picture 15" descr="pwmngrresearch-lastpass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0"/>
          <a:stretch/>
        </p:blipFill>
        <p:spPr>
          <a:xfrm>
            <a:off x="3273246" y="2332075"/>
            <a:ext cx="2594682" cy="564863"/>
          </a:xfrm>
          <a:prstGeom prst="rect">
            <a:avLst/>
          </a:prstGeom>
        </p:spPr>
      </p:pic>
      <p:pic>
        <p:nvPicPr>
          <p:cNvPr id="17" name="Picture 16" descr="pwmngrresearch-Keeper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62"/>
          <a:stretch/>
        </p:blipFill>
        <p:spPr>
          <a:xfrm>
            <a:off x="3262394" y="4031004"/>
            <a:ext cx="2605534" cy="1116723"/>
          </a:xfrm>
          <a:prstGeom prst="rect">
            <a:avLst/>
          </a:prstGeom>
        </p:spPr>
      </p:pic>
      <p:pic>
        <p:nvPicPr>
          <p:cNvPr id="18" name="Picture 17" descr="pwmngrresearch-keepass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1" r="8308"/>
          <a:stretch/>
        </p:blipFill>
        <p:spPr>
          <a:xfrm>
            <a:off x="5975949" y="2337508"/>
            <a:ext cx="2717456" cy="614164"/>
          </a:xfrm>
          <a:prstGeom prst="rect">
            <a:avLst/>
          </a:prstGeom>
        </p:spPr>
      </p:pic>
      <p:pic>
        <p:nvPicPr>
          <p:cNvPr id="19" name="Picture 18" descr="pwmngrresearch5-dashlane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2" r="7499"/>
          <a:stretch/>
        </p:blipFill>
        <p:spPr>
          <a:xfrm>
            <a:off x="513396" y="2343313"/>
            <a:ext cx="2622174" cy="523871"/>
          </a:xfrm>
          <a:prstGeom prst="rect">
            <a:avLst/>
          </a:prstGeom>
        </p:spPr>
      </p:pic>
      <p:pic>
        <p:nvPicPr>
          <p:cNvPr id="20" name="Picture 19" descr="pwmngrresearch-1Password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2" t="55672" r="27551"/>
          <a:stretch/>
        </p:blipFill>
        <p:spPr>
          <a:xfrm>
            <a:off x="513782" y="4283084"/>
            <a:ext cx="2610549" cy="814133"/>
          </a:xfrm>
          <a:prstGeom prst="rect">
            <a:avLst/>
          </a:prstGeom>
        </p:spPr>
      </p:pic>
      <p:pic>
        <p:nvPicPr>
          <p:cNvPr id="21" name="Picture 20" descr="pwmngrresearch-PasswordBox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6"/>
          <a:stretch/>
        </p:blipFill>
        <p:spPr>
          <a:xfrm>
            <a:off x="6020904" y="4169304"/>
            <a:ext cx="2598462" cy="751103"/>
          </a:xfrm>
          <a:prstGeom prst="rect">
            <a:avLst/>
          </a:prstGeom>
        </p:spPr>
      </p:pic>
      <p:sp>
        <p:nvSpPr>
          <p:cNvPr id="22" name="Multiply 21"/>
          <p:cNvSpPr/>
          <p:nvPr/>
        </p:nvSpPr>
        <p:spPr>
          <a:xfrm>
            <a:off x="5867928" y="3686397"/>
            <a:ext cx="2751438" cy="2096356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0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minute thoughts!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one can help you recover your password</a:t>
            </a:r>
          </a:p>
          <a:p>
            <a:r>
              <a:rPr lang="en-US" dirty="0" smtClean="0"/>
              <a:t>But 1Password lets you have a hint! </a:t>
            </a:r>
            <a:endParaRPr lang="en-US" dirty="0"/>
          </a:p>
        </p:txBody>
      </p:sp>
      <p:pic>
        <p:nvPicPr>
          <p:cNvPr id="5" name="Picture 4" descr="Screen Shot 2015-10-11 at 7.56.0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2" t="37161" r="16807" b="27022"/>
          <a:stretch/>
        </p:blipFill>
        <p:spPr>
          <a:xfrm>
            <a:off x="753969" y="2949269"/>
            <a:ext cx="7757180" cy="2762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8" y="4941479"/>
            <a:ext cx="2956440" cy="101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1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minute thoughts!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Keeper pressures you to buy!</a:t>
            </a:r>
          </a:p>
          <a:p>
            <a:r>
              <a:rPr lang="en-US" dirty="0" smtClean="0"/>
              <a:t>I’m not unprotected! I’m cheap! </a:t>
            </a:r>
            <a:endParaRPr lang="en-US" dirty="0"/>
          </a:p>
        </p:txBody>
      </p:sp>
      <p:pic>
        <p:nvPicPr>
          <p:cNvPr id="4" name="Picture 3" descr="Screen Shot 2015-10-13 at 10.36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972013"/>
            <a:ext cx="8191500" cy="261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81" y="4924434"/>
            <a:ext cx="3328142" cy="95184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189843" y="4569818"/>
            <a:ext cx="2396700" cy="114933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62997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minute thoughts!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all the keywords!</a:t>
            </a:r>
            <a:endParaRPr lang="en-US" dirty="0"/>
          </a:p>
        </p:txBody>
      </p:sp>
      <p:pic>
        <p:nvPicPr>
          <p:cNvPr id="4" name="Picture 3" descr="Screen Shot 2015-10-13 at 11.13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9" y="2310504"/>
            <a:ext cx="7978701" cy="3401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5450380"/>
            <a:ext cx="2881579" cy="57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57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minute thoughts!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Report cards!</a:t>
            </a:r>
            <a:endParaRPr lang="en-US" dirty="0"/>
          </a:p>
        </p:txBody>
      </p:sp>
      <p:pic>
        <p:nvPicPr>
          <p:cNvPr id="5" name="Picture 4" descr="Screen Shot 2015-10-05 at 8.27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712" y="1574013"/>
            <a:ext cx="5720263" cy="43461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8" y="5192127"/>
            <a:ext cx="3579018" cy="89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08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minute thoughts!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Report cards</a:t>
            </a:r>
            <a:endParaRPr lang="en-US" dirty="0"/>
          </a:p>
        </p:txBody>
      </p:sp>
      <p:pic>
        <p:nvPicPr>
          <p:cNvPr id="4" name="Picture 3" descr="Screen Shot 2015-10-04 at 4.29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47" y="1456167"/>
            <a:ext cx="5645551" cy="4314772"/>
          </a:xfrm>
          <a:prstGeom prst="rect">
            <a:avLst/>
          </a:prstGeom>
        </p:spPr>
      </p:pic>
      <p:pic>
        <p:nvPicPr>
          <p:cNvPr id="6" name="Picture 5" descr="dashlane-_logo_23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74" y="4876538"/>
            <a:ext cx="2924473" cy="8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62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minute thoughts!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Keepass</a:t>
            </a:r>
            <a:r>
              <a:rPr lang="en-US" dirty="0" smtClean="0"/>
              <a:t>: Two-channel auto-type obfuscation</a:t>
            </a:r>
          </a:p>
          <a:p>
            <a:r>
              <a:rPr lang="en-US" dirty="0" err="1" smtClean="0"/>
              <a:t>mymail@provider.com</a:t>
            </a:r>
            <a:r>
              <a:rPr lang="en-US" dirty="0" smtClean="0"/>
              <a:t> gets split: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yilmod.c</a:t>
            </a:r>
            <a:r>
              <a:rPr lang="en-US" dirty="0" smtClean="0"/>
              <a:t> is copied to clipboard, other letters</a:t>
            </a:r>
            <a:br>
              <a:rPr lang="en-US" dirty="0" smtClean="0"/>
            </a:br>
            <a:r>
              <a:rPr lang="en-US" dirty="0" smtClean="0"/>
              <a:t>			are inserted using arrows and 							accessibility keyboard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4" y="4488445"/>
            <a:ext cx="1663907" cy="1663907"/>
          </a:xfrm>
          <a:prstGeom prst="rect">
            <a:avLst/>
          </a:prstGeom>
        </p:spPr>
      </p:pic>
      <p:pic>
        <p:nvPicPr>
          <p:cNvPr id="6" name="Picture 5" descr="Screen Shot 2015-10-15 at 12.41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002" y="2784149"/>
            <a:ext cx="4714408" cy="100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09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</a:p>
          <a:p>
            <a:pPr lvl="1"/>
            <a:r>
              <a:rPr lang="en-US" dirty="0" smtClean="0"/>
              <a:t>Security Researcher for Cisco</a:t>
            </a:r>
          </a:p>
          <a:p>
            <a:pPr lvl="1"/>
            <a:r>
              <a:rPr lang="en-US" dirty="0" smtClean="0"/>
              <a:t>Slightly paranoid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894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hlinkClick r:id="rId2"/>
              </a:rPr>
              <a:t>jkam@utexas.edu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txjenniek</a:t>
            </a:r>
            <a:endParaRPr lang="en-US" dirty="0" smtClean="0"/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txjenniek</a:t>
            </a:r>
            <a:endParaRPr lang="en-US" dirty="0" smtClean="0"/>
          </a:p>
          <a:p>
            <a:pPr lvl="1"/>
            <a:r>
              <a:rPr lang="en-US" dirty="0" smtClean="0"/>
              <a:t>Form Filling</a:t>
            </a:r>
          </a:p>
          <a:p>
            <a:pPr lvl="1"/>
            <a:r>
              <a:rPr lang="en-US" dirty="0" smtClean="0"/>
              <a:t>Password generation (pronounceable, entropy?)</a:t>
            </a:r>
          </a:p>
          <a:p>
            <a:pPr lvl="1"/>
            <a:r>
              <a:rPr lang="en-US" dirty="0" smtClean="0"/>
              <a:t>Sharing passwords</a:t>
            </a:r>
            <a:endParaRPr lang="en-US" dirty="0" smtClean="0"/>
          </a:p>
          <a:p>
            <a:pPr lvl="1"/>
            <a:r>
              <a:rPr lang="en-US" dirty="0" smtClean="0"/>
              <a:t>Storing files</a:t>
            </a:r>
          </a:p>
          <a:p>
            <a:pPr lvl="1"/>
            <a:r>
              <a:rPr lang="en-US" dirty="0" smtClean="0"/>
              <a:t>Auto-change of passwords</a:t>
            </a:r>
          </a:p>
          <a:p>
            <a:pPr lvl="1"/>
            <a:r>
              <a:rPr lang="en-US" dirty="0" smtClean="0"/>
              <a:t>Permissions requested of browsers,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12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 Feedback?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96884" y="2261701"/>
            <a:ext cx="8229600" cy="3280784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000" dirty="0" smtClean="0"/>
              <a:t> Rate and review the session on our mobile app</a:t>
            </a:r>
            <a:endParaRPr lang="en-US" sz="3000" dirty="0"/>
          </a:p>
          <a:p>
            <a:pPr marL="0" indent="0" algn="ctr"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0" indent="0" algn="ctr"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0" indent="0" algn="ctr">
              <a:buNone/>
            </a:pPr>
            <a:r>
              <a:rPr lang="en-US" sz="1600" smtClean="0">
                <a:solidFill>
                  <a:srgbClr val="262626"/>
                </a:solidFill>
              </a:rPr>
              <a:t>Download at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ddut.ch/ghc15</a:t>
            </a:r>
            <a:endParaRPr lang="en-US" sz="1600" dirty="0" smtClean="0"/>
          </a:p>
          <a:p>
            <a:pPr marL="0" indent="0" algn="ctr">
              <a:buNone/>
            </a:pPr>
            <a:r>
              <a:rPr lang="en-US" sz="1600" dirty="0" smtClean="0">
                <a:solidFill>
                  <a:srgbClr val="262626"/>
                </a:solidFill>
              </a:rPr>
              <a:t>or search </a:t>
            </a:r>
            <a:r>
              <a:rPr lang="en-US" sz="1600" b="1" dirty="0" smtClean="0">
                <a:solidFill>
                  <a:srgbClr val="F89728"/>
                </a:solidFill>
              </a:rPr>
              <a:t>GHC</a:t>
            </a:r>
            <a:r>
              <a:rPr lang="en-US" sz="1600" b="1" dirty="0" smtClean="0">
                <a:solidFill>
                  <a:srgbClr val="EDAC22"/>
                </a:solidFill>
              </a:rPr>
              <a:t> </a:t>
            </a:r>
            <a:r>
              <a:rPr lang="en-US" sz="1600" b="1" dirty="0" smtClean="0">
                <a:solidFill>
                  <a:srgbClr val="F89728"/>
                </a:solidFill>
              </a:rPr>
              <a:t>2015</a:t>
            </a:r>
            <a:r>
              <a:rPr lang="en-US" sz="1600" b="1" dirty="0" smtClean="0">
                <a:solidFill>
                  <a:srgbClr val="EDAC22"/>
                </a:solidFill>
              </a:rPr>
              <a:t> </a:t>
            </a:r>
            <a:r>
              <a:rPr lang="en-US" sz="1600" dirty="0" smtClean="0">
                <a:solidFill>
                  <a:srgbClr val="262626"/>
                </a:solidFill>
              </a:rPr>
              <a:t>in the app store</a:t>
            </a:r>
            <a:endParaRPr lang="en-US" sz="1600" dirty="0">
              <a:solidFill>
                <a:srgbClr val="262626"/>
              </a:solidFill>
            </a:endParaRPr>
          </a:p>
        </p:txBody>
      </p:sp>
      <p:pic>
        <p:nvPicPr>
          <p:cNvPr id="5" name="Picture 4" descr="black star.jpg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884" y="2892027"/>
            <a:ext cx="437521" cy="43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07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</a:p>
          <a:p>
            <a:pPr lvl="1"/>
            <a:r>
              <a:rPr lang="en-US" dirty="0" smtClean="0"/>
              <a:t>Security Researcher for Cisco</a:t>
            </a:r>
          </a:p>
          <a:p>
            <a:pPr lvl="1"/>
            <a:r>
              <a:rPr lang="en-US" dirty="0" smtClean="0"/>
              <a:t>Slightly paranoid</a:t>
            </a:r>
            <a:endParaRPr lang="en-US" dirty="0"/>
          </a:p>
        </p:txBody>
      </p:sp>
      <p:pic>
        <p:nvPicPr>
          <p:cNvPr id="4" name="Picture 3" descr="Untitle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8" r="23862"/>
          <a:stretch/>
        </p:blipFill>
        <p:spPr>
          <a:xfrm rot="5400000">
            <a:off x="2501566" y="1582466"/>
            <a:ext cx="4237152" cy="397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5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</a:p>
          <a:p>
            <a:pPr lvl="1"/>
            <a:r>
              <a:rPr lang="en-US" dirty="0" smtClean="0"/>
              <a:t>Security Researcher for Cisco</a:t>
            </a:r>
          </a:p>
          <a:p>
            <a:pPr lvl="1"/>
            <a:r>
              <a:rPr lang="en-US" dirty="0" smtClean="0"/>
              <a:t>Slightly paranoid</a:t>
            </a:r>
          </a:p>
          <a:p>
            <a:pPr lvl="1"/>
            <a:r>
              <a:rPr lang="en-US" dirty="0" smtClean="0"/>
              <a:t>A new puppy owner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63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</a:p>
          <a:p>
            <a:pPr lvl="1"/>
            <a:r>
              <a:rPr lang="en-US" dirty="0" smtClean="0"/>
              <a:t>Security Researcher for Cisco</a:t>
            </a:r>
          </a:p>
          <a:p>
            <a:pPr lvl="1"/>
            <a:r>
              <a:rPr lang="en-US" dirty="0" smtClean="0"/>
              <a:t>Slightly paranoid</a:t>
            </a:r>
          </a:p>
          <a:p>
            <a:pPr lvl="1"/>
            <a:r>
              <a:rPr lang="en-US" dirty="0" smtClean="0"/>
              <a:t>A new puppy owner</a:t>
            </a:r>
            <a:endParaRPr lang="en-US" dirty="0"/>
          </a:p>
        </p:txBody>
      </p:sp>
      <p:pic>
        <p:nvPicPr>
          <p:cNvPr id="5" name="Picture 4" descr="Screen Shot 2015-10-14 at 11.52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37" y="1486345"/>
            <a:ext cx="5625971" cy="424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71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</a:p>
          <a:p>
            <a:pPr lvl="1"/>
            <a:r>
              <a:rPr lang="en-US" dirty="0" smtClean="0"/>
              <a:t>Security Researcher for Cisco</a:t>
            </a:r>
          </a:p>
          <a:p>
            <a:pPr lvl="1"/>
            <a:r>
              <a:rPr lang="en-US" dirty="0" smtClean="0"/>
              <a:t>Slightly paranoid</a:t>
            </a:r>
          </a:p>
          <a:p>
            <a:pPr lvl="1"/>
            <a:r>
              <a:rPr lang="en-US" dirty="0" smtClean="0"/>
              <a:t>A new puppy owner</a:t>
            </a:r>
          </a:p>
          <a:p>
            <a:pPr lvl="1"/>
            <a:r>
              <a:rPr lang="en-US" dirty="0" smtClean="0"/>
              <a:t>Human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171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BI">
      <a:dk1>
        <a:sysClr val="windowText" lastClr="000000"/>
      </a:dk1>
      <a:lt1>
        <a:sysClr val="window" lastClr="FFFFFF"/>
      </a:lt1>
      <a:dk2>
        <a:srgbClr val="62B5E5"/>
      </a:dk2>
      <a:lt2>
        <a:srgbClr val="EEECE1"/>
      </a:lt2>
      <a:accent1>
        <a:srgbClr val="62B5E5"/>
      </a:accent1>
      <a:accent2>
        <a:srgbClr val="F89728"/>
      </a:accent2>
      <a:accent3>
        <a:srgbClr val="C1D82F"/>
      </a:accent3>
      <a:accent4>
        <a:srgbClr val="EF4135"/>
      </a:accent4>
      <a:accent5>
        <a:srgbClr val="0076A9"/>
      </a:accent5>
      <a:accent6>
        <a:srgbClr val="F8D44C"/>
      </a:accent6>
      <a:hlink>
        <a:srgbClr val="F89728"/>
      </a:hlink>
      <a:folHlink>
        <a:srgbClr val="F8972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3645</TotalTime>
  <Words>1065</Words>
  <Application>Microsoft Macintosh PowerPoint</Application>
  <PresentationFormat>On-screen Show (4:3)</PresentationFormat>
  <Paragraphs>276</Paragraphs>
  <Slides>51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Everything You Need to Know About Password Managers</vt:lpstr>
      <vt:lpstr>Hello World</vt:lpstr>
      <vt:lpstr>Hello World</vt:lpstr>
      <vt:lpstr>Hello World</vt:lpstr>
      <vt:lpstr>Hello World</vt:lpstr>
      <vt:lpstr>Hello World</vt:lpstr>
      <vt:lpstr>Hello World</vt:lpstr>
      <vt:lpstr>Hello World</vt:lpstr>
      <vt:lpstr>Hello World</vt:lpstr>
      <vt:lpstr>Hello World</vt:lpstr>
      <vt:lpstr>What have I done?</vt:lpstr>
      <vt:lpstr>Why?</vt:lpstr>
      <vt:lpstr>Why?</vt:lpstr>
      <vt:lpstr>Why?</vt:lpstr>
      <vt:lpstr>Who did I choose?</vt:lpstr>
      <vt:lpstr>Who did I choose?</vt:lpstr>
      <vt:lpstr>Who did I choose?</vt:lpstr>
      <vt:lpstr>Who did I choose?</vt:lpstr>
      <vt:lpstr>Who did I choose?</vt:lpstr>
      <vt:lpstr>Who did I choose?</vt:lpstr>
      <vt:lpstr>Footnote</vt:lpstr>
      <vt:lpstr>The Basics: Desktop Platforms</vt:lpstr>
      <vt:lpstr>The Basics: Mobile Platforms</vt:lpstr>
      <vt:lpstr>The Basics: Encryption</vt:lpstr>
      <vt:lpstr>The Basics: Encryption</vt:lpstr>
      <vt:lpstr>The Basics: Password Hashing</vt:lpstr>
      <vt:lpstr>Master Passwords</vt:lpstr>
      <vt:lpstr>The Basics: Cost for Syncing</vt:lpstr>
      <vt:lpstr>The Basics: Ways to Sync</vt:lpstr>
      <vt:lpstr>Two-factor Authentication</vt:lpstr>
      <vt:lpstr>Transparency (1 is least, 3 is most)</vt:lpstr>
      <vt:lpstr>Fun Stuff!</vt:lpstr>
      <vt:lpstr>Password Meters</vt:lpstr>
      <vt:lpstr>Hello</vt:lpstr>
      <vt:lpstr>Hello2U!</vt:lpstr>
      <vt:lpstr>Hello2U!</vt:lpstr>
      <vt:lpstr>happy777</vt:lpstr>
      <vt:lpstr>happy777</vt:lpstr>
      <vt:lpstr>happy777777777777777777</vt:lpstr>
      <vt:lpstr>happy777777777777777777</vt:lpstr>
      <vt:lpstr>happy777777777777777777</vt:lpstr>
      <vt:lpstr>Username match?</vt:lpstr>
      <vt:lpstr>Username match?</vt:lpstr>
      <vt:lpstr>Last minute thoughts!</vt:lpstr>
      <vt:lpstr>Last minute thoughts!</vt:lpstr>
      <vt:lpstr>Last minute thoughts!</vt:lpstr>
      <vt:lpstr>Last minute thoughts!</vt:lpstr>
      <vt:lpstr>Last minute thoughts!</vt:lpstr>
      <vt:lpstr>Last minute thoughts!</vt:lpstr>
      <vt:lpstr>Thanks!</vt:lpstr>
      <vt:lpstr>Got Feedback?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Ames;Jennie Kam</dc:creator>
  <cp:lastModifiedBy>Jennie</cp:lastModifiedBy>
  <cp:revision>162</cp:revision>
  <cp:lastPrinted>2013-04-29T18:31:52Z</cp:lastPrinted>
  <dcterms:created xsi:type="dcterms:W3CDTF">2013-04-29T18:31:52Z</dcterms:created>
  <dcterms:modified xsi:type="dcterms:W3CDTF">2015-10-15T21:52:07Z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FolderId">
    <vt:lpwstr/>
  </property>
  <property fmtid="{D5CDD505-2E9C-101B-9397-08002B2CF9AE}" pid="3" name="Offisync_SaveTime">
    <vt:lpwstr/>
  </property>
  <property fmtid="{D5CDD505-2E9C-101B-9397-08002B2CF9AE}" pid="4" name="Offisync_IsSaved">
    <vt:lpwstr>False</vt:lpwstr>
  </property>
  <property fmtid="{D5CDD505-2E9C-101B-9397-08002B2CF9AE}" pid="5" name="Offisync_UniqueId">
    <vt:lpwstr>336889;24499137</vt:lpwstr>
  </property>
  <property fmtid="{D5CDD505-2E9C-101B-9397-08002B2CF9AE}" pid="6" name="CentralDesktop_MDAdded">
    <vt:lpwstr>True</vt:lpwstr>
  </property>
  <property fmtid="{D5CDD505-2E9C-101B-9397-08002B2CF9AE}" pid="7" name="Offisync_FileTitle">
    <vt:lpwstr/>
  </property>
  <property fmtid="{D5CDD505-2E9C-101B-9397-08002B2CF9AE}" pid="8" name="Offisync_UpdateToken">
    <vt:lpwstr>2013-06-20T16:40:18-0700</vt:lpwstr>
  </property>
  <property fmtid="{D5CDD505-2E9C-101B-9397-08002B2CF9AE}" pid="9" name="Offisync_ProviderName">
    <vt:lpwstr>Central Desktop</vt:lpwstr>
  </property>
</Properties>
</file>